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77" r:id="rId2"/>
  </p:sldMasterIdLst>
  <p:notesMasterIdLst>
    <p:notesMasterId r:id="rId21"/>
  </p:notesMasterIdLst>
  <p:sldIdLst>
    <p:sldId id="376" r:id="rId3"/>
    <p:sldId id="362" r:id="rId4"/>
    <p:sldId id="336" r:id="rId5"/>
    <p:sldId id="360" r:id="rId6"/>
    <p:sldId id="363" r:id="rId7"/>
    <p:sldId id="359" r:id="rId8"/>
    <p:sldId id="364" r:id="rId9"/>
    <p:sldId id="365" r:id="rId10"/>
    <p:sldId id="367" r:id="rId11"/>
    <p:sldId id="368" r:id="rId12"/>
    <p:sldId id="369" r:id="rId13"/>
    <p:sldId id="370" r:id="rId14"/>
    <p:sldId id="371" r:id="rId15"/>
    <p:sldId id="372" r:id="rId16"/>
    <p:sldId id="373" r:id="rId17"/>
    <p:sldId id="374" r:id="rId18"/>
    <p:sldId id="375" r:id="rId19"/>
    <p:sldId id="3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21" clrIdx="0"/>
  <p:cmAuthor id="1" name="Brian Holzworth" initials="BH" lastIdx="1" clrIdx="1"/>
  <p:cmAuthor id="2" name="Caren" initials="C" lastIdx="1" clrIdx="2">
    <p:extLst>
      <p:ext uri="{19B8F6BF-5375-455C-9EA6-DF929625EA0E}">
        <p15:presenceInfo xmlns:p15="http://schemas.microsoft.com/office/powerpoint/2012/main" userId="S::cyang@smp.org::c07c1777-f2c6-4df3-ab1f-595b6a8c3835" providerId="AD"/>
      </p:ext>
    </p:extLst>
  </p:cmAuthor>
  <p:cmAuthor id="3" name="Ivy Wick" initials="IW" lastIdx="2" clrIdx="3">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4" autoAdjust="0"/>
    <p:restoredTop sz="81669" autoAdjust="0"/>
  </p:normalViewPr>
  <p:slideViewPr>
    <p:cSldViewPr>
      <p:cViewPr>
        <p:scale>
          <a:sx n="100" d="100"/>
          <a:sy n="100" d="100"/>
        </p:scale>
        <p:origin x="230" y="-213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459695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wideonet/Shutterstock.com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Making the Sign of the Cross reminds us of our Baptism and also recalls the Trinitarian nature of God and the sacrifice of Jesus on the cross. We are united in this Paschal Mystery of Christ as we begin every act of worship as a community.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1110062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latin typeface="Arial" pitchFamily="34" charset="0"/>
                <a:cs typeface="Arial" pitchFamily="34" charset="0"/>
              </a:rPr>
              <a:t>© Sara Carpenter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We gather around the Word as one Body in Christ. As we listen to Sacred Scripture, the Word of God becomes our guiding word. In the Homily, we are helped to make the connection between God’s story and our story.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406799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crbellette/Shutterstock.com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719539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PRIMA/Shutterstock.com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Inform the students that the Nicene Creed is recited only at the Sunday Eucharist and on solemnities (solemn feasts), but not on weekdays. It is also optional in some ritual celebrations.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646350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latin typeface="Arial" pitchFamily="34" charset="0"/>
                <a:cs typeface="Arial" pitchFamily="34" charset="0"/>
              </a:rPr>
              <a:t>© MNStudio/Shutterstock.com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1292517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Lu Yang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 quinceañera is celebrated by those of Hispanic background when their fifteen-year-old daughters make a commitment to Jesus, Mary, and the Church. Other rites or blessings include the renewal of wedding vows, or, during Lent, the ceremonies of the Rite of Christian Initiation of Adults (RCIA).</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1740320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Love You Stock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the dismissal, we are to go forth as disciples, to “do this in memory of me” (Luke 22:19), to tell the world our story through our words and service to others.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2029420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 Arthimedes/Shutterstock.com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1939455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Zvonimir Atletic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No matter what the language or culture, the Catholic Mass and most of the other rites and liturgies follow the same rituals around the world. Explain to the students that they can attend liturgies anywhere in the world and feel at home because they will know the basic sequence of the liturgy.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2711514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Jeff Bukowski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the beginning of this unit, we describe the liturgy as a ritual through which we participate in God’s work. The basic pattern of this ritual gives those who participate in it a sense of continuity from one liturgical celebration to another. Think about how important continuity and consistency are to us. What would happen if someone forgot to bring the Vince Lombardi trophy to the Super Bowl? Emphasize that those “in the know” understand the sequence of events and its importance, and they are reassured when the ritual is followed. And so it is with the Catholic liturgy.</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2006281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latin typeface="Arial" pitchFamily="34" charset="0"/>
                <a:cs typeface="Arial" pitchFamily="34" charset="0"/>
              </a:rPr>
              <a:t>© Andrew Jalbert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Liturgies are liminal, or threshold, experiences. Every liturgy opens a door to who we are and who we will be in Christ.</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125488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J. McPhail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100007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ThamKC/Shutterstock.com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Here you can mention other special liturgies: Rite of Christian Initiation of Adults (including rites within it, such as Rite of Acceptance of Catechumens and Rite of Election), wedding anniversaries celebrated with a Mass and a special blessing, beginning of the school year, Red Mass (for lawyers and judges), Blue Mass (for police officers and other public safety entities), White or Rose Masses (for health care professionals), Chrism Mass, and so on. Each liturgy has a basic similar format, which we will examine next. Even though each rite for the sacraments or blessings for special occasions adds words and actions, we will focus on the basic structure that is essentially the same for all liturgies.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358867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155327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a:t>© Asia Images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85723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723552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247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23639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3269339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196541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2808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177906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56648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84452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62604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370500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562844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3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32684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3934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1275638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jp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033369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746927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The Structure </a:t>
            </a:r>
            <a:br>
              <a:rPr lang="en-US" dirty="0"/>
            </a:br>
            <a:r>
              <a:rPr lang="en-US" dirty="0"/>
              <a:t>of the Liturgy</a:t>
            </a:r>
          </a:p>
        </p:txBody>
      </p:sp>
      <p:sp>
        <p:nvSpPr>
          <p:cNvPr id="3" name="Subtitle 2"/>
          <p:cNvSpPr txBox="1">
            <a:spLocks/>
          </p:cNvSpPr>
          <p:nvPr/>
        </p:nvSpPr>
        <p:spPr>
          <a:xfrm>
            <a:off x="-30866" y="3733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1, Learning Experience 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TX006841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397000" y="1371600"/>
            <a:ext cx="6934200" cy="462214"/>
          </a:xfrm>
          <a:prstGeom prst="rect">
            <a:avLst/>
          </a:prstGeom>
        </p:spPr>
        <p:txBody>
          <a:bodyPr>
            <a:noAutofit/>
          </a:bodyPr>
          <a:lstStyle/>
          <a:p>
            <a:r>
              <a:rPr lang="en-US" sz="2800" b="1" dirty="0">
                <a:latin typeface="Arial" pitchFamily="34" charset="0"/>
                <a:cs typeface="Arial" pitchFamily="34" charset="0"/>
              </a:rPr>
              <a:t>Basic Structure for All Liturgies</a:t>
            </a:r>
          </a:p>
        </p:txBody>
      </p:sp>
      <p:sp>
        <p:nvSpPr>
          <p:cNvPr id="9" name="TextBox 8"/>
          <p:cNvSpPr txBox="1"/>
          <p:nvPr/>
        </p:nvSpPr>
        <p:spPr bwMode="auto">
          <a:xfrm>
            <a:off x="1397000" y="1981200"/>
            <a:ext cx="7391400" cy="2162195"/>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Introductory Rites</a:t>
            </a:r>
          </a:p>
          <a:p>
            <a:pPr marL="228600" indent="-228600">
              <a:lnSpc>
                <a:spcPct val="114000"/>
              </a:lnSpc>
              <a:buFont typeface="Arial" pitchFamily="34" charset="0"/>
              <a:buChar char="•"/>
            </a:pPr>
            <a:r>
              <a:rPr lang="en-US" sz="2400" dirty="0">
                <a:latin typeface="Arial" pitchFamily="34" charset="0"/>
                <a:cs typeface="Arial" pitchFamily="34" charset="0"/>
              </a:rPr>
              <a:t>Liturgy of the Word</a:t>
            </a:r>
          </a:p>
          <a:p>
            <a:pPr marL="228600" indent="-228600">
              <a:lnSpc>
                <a:spcPct val="114000"/>
              </a:lnSpc>
              <a:buFont typeface="Arial" pitchFamily="34" charset="0"/>
              <a:buChar char="•"/>
            </a:pPr>
            <a:r>
              <a:rPr lang="en-US" sz="2400" dirty="0">
                <a:latin typeface="Arial" pitchFamily="34" charset="0"/>
                <a:cs typeface="Arial" pitchFamily="34" charset="0"/>
              </a:rPr>
              <a:t>Liturgy of the Sacrament or Particular Rite </a:t>
            </a:r>
            <a:br>
              <a:rPr lang="en-US" sz="2400" dirty="0">
                <a:latin typeface="Arial" pitchFamily="34" charset="0"/>
                <a:cs typeface="Arial" pitchFamily="34" charset="0"/>
              </a:rPr>
            </a:br>
            <a:r>
              <a:rPr lang="en-US" sz="2400" dirty="0">
                <a:latin typeface="Arial" pitchFamily="34" charset="0"/>
                <a:cs typeface="Arial" pitchFamily="34" charset="0"/>
              </a:rPr>
              <a:t>or Blessing</a:t>
            </a:r>
          </a:p>
          <a:p>
            <a:pPr marL="228600" indent="-228600">
              <a:lnSpc>
                <a:spcPct val="114000"/>
              </a:lnSpc>
              <a:buFont typeface="Arial" pitchFamily="34" charset="0"/>
              <a:buChar char="•"/>
            </a:pPr>
            <a:r>
              <a:rPr lang="en-US" sz="2400" dirty="0">
                <a:latin typeface="Arial" pitchFamily="34" charset="0"/>
                <a:cs typeface="Arial" pitchFamily="34" charset="0"/>
              </a:rPr>
              <a:t>Dismissal</a:t>
            </a:r>
            <a:endParaRPr lang="en-US" sz="2400" dirty="0">
              <a:solidFill>
                <a:schemeClr val="bg1">
                  <a:lumMod val="65000"/>
                </a:schemeClr>
              </a:solidFill>
              <a:latin typeface="Arial" pitchFamily="34" charset="0"/>
              <a:cs typeface="Arial" pitchFamily="34" charset="0"/>
            </a:endParaRPr>
          </a:p>
        </p:txBody>
      </p:sp>
    </p:spTree>
    <p:extLst>
      <p:ext uri="{BB962C8B-B14F-4D97-AF65-F5344CB8AC3E}">
        <p14:creationId xmlns:p14="http://schemas.microsoft.com/office/powerpoint/2010/main" val="3950068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066800" y="990600"/>
            <a:ext cx="7512807" cy="462214"/>
          </a:xfrm>
          <a:prstGeom prst="rect">
            <a:avLst/>
          </a:prstGeom>
        </p:spPr>
        <p:txBody>
          <a:bodyPr>
            <a:noAutofit/>
          </a:bodyPr>
          <a:lstStyle/>
          <a:p>
            <a:r>
              <a:rPr lang="en-US" sz="2800" b="1" dirty="0">
                <a:latin typeface="Arial" pitchFamily="34" charset="0"/>
                <a:cs typeface="Arial" pitchFamily="34" charset="0"/>
              </a:rPr>
              <a:t>Introductory Rites</a:t>
            </a:r>
          </a:p>
        </p:txBody>
      </p:sp>
      <p:sp>
        <p:nvSpPr>
          <p:cNvPr id="10" name="TextBox 9"/>
          <p:cNvSpPr txBox="1"/>
          <p:nvPr/>
        </p:nvSpPr>
        <p:spPr bwMode="auto">
          <a:xfrm>
            <a:off x="4693422" y="1693562"/>
            <a:ext cx="3962400" cy="3004220"/>
          </a:xfrm>
          <a:prstGeom prst="rect">
            <a:avLst/>
          </a:prstGeom>
          <a:noFill/>
          <a:ln w="9525">
            <a:noFill/>
            <a:miter lim="800000"/>
            <a:headEnd/>
            <a:tailEnd/>
          </a:ln>
        </p:spPr>
        <p:txBody>
          <a:bodyPr wrap="square" rtlCol="0">
            <a:spAutoFit/>
          </a:bodyPr>
          <a:lstStyle/>
          <a:p>
            <a:pPr marL="225425" indent="-225425">
              <a:lnSpc>
                <a:spcPct val="114000"/>
              </a:lnSpc>
              <a:buFont typeface="Arial" pitchFamily="34" charset="0"/>
              <a:buChar char="•"/>
            </a:pPr>
            <a:r>
              <a:rPr lang="en-US" sz="2400" dirty="0">
                <a:latin typeface="Arial" pitchFamily="34" charset="0"/>
                <a:cs typeface="Arial" pitchFamily="34" charset="0"/>
              </a:rPr>
              <a:t>Every liturgy begins with Introductory Rites, which usually include a greeting or a call to worship.</a:t>
            </a:r>
          </a:p>
          <a:p>
            <a:pPr marL="225425" indent="-225425">
              <a:lnSpc>
                <a:spcPct val="114000"/>
              </a:lnSpc>
              <a:buFont typeface="Arial" pitchFamily="34" charset="0"/>
              <a:buChar char="•"/>
            </a:pPr>
            <a:r>
              <a:rPr lang="en-US" sz="2400" dirty="0">
                <a:latin typeface="Arial" pitchFamily="34" charset="0"/>
                <a:cs typeface="Arial" pitchFamily="34" charset="0"/>
              </a:rPr>
              <a:t>In the Catholic Church, it is traditional to begin with the Sign of the Cross.</a:t>
            </a:r>
            <a:endParaRPr lang="en-US" sz="2400" dirty="0">
              <a:solidFill>
                <a:schemeClr val="bg1">
                  <a:lumMod val="65000"/>
                </a:schemeClr>
              </a:solidFill>
              <a:latin typeface="Arial" pitchFamily="34" charset="0"/>
              <a:cs typeface="Arial" pitchFamily="34" charset="0"/>
            </a:endParaRPr>
          </a:p>
        </p:txBody>
      </p:sp>
      <p:pic>
        <p:nvPicPr>
          <p:cNvPr id="3" name="Picture 2" descr="A person standing in front of a crowd&#10;&#10;Description automatically generated">
            <a:extLst>
              <a:ext uri="{FF2B5EF4-FFF2-40B4-BE49-F238E27FC236}">
                <a16:creationId xmlns:a16="http://schemas.microsoft.com/office/drawing/2014/main" id="{85B0197A-2193-4630-A45A-025FD723A873}"/>
              </a:ext>
            </a:extLst>
          </p:cNvPr>
          <p:cNvPicPr>
            <a:picLocks noChangeAspect="1"/>
          </p:cNvPicPr>
          <p:nvPr/>
        </p:nvPicPr>
        <p:blipFill rotWithShape="1">
          <a:blip r:embed="rId3">
            <a:extLst>
              <a:ext uri="{28A0092B-C50C-407E-A947-70E740481C1C}">
                <a14:useLocalDpi xmlns:a14="http://schemas.microsoft.com/office/drawing/2010/main" val="0"/>
              </a:ext>
            </a:extLst>
          </a:blip>
          <a:srcRect r="14837"/>
          <a:stretch/>
        </p:blipFill>
        <p:spPr>
          <a:xfrm>
            <a:off x="12700" y="1701546"/>
            <a:ext cx="4411226" cy="3454908"/>
          </a:xfrm>
          <a:prstGeom prst="rect">
            <a:avLst/>
          </a:prstGeom>
        </p:spPr>
      </p:pic>
    </p:spTree>
    <p:extLst>
      <p:ext uri="{BB962C8B-B14F-4D97-AF65-F5344CB8AC3E}">
        <p14:creationId xmlns:p14="http://schemas.microsoft.com/office/powerpoint/2010/main" val="2707065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143000" y="1128712"/>
            <a:ext cx="4687124" cy="462214"/>
          </a:xfrm>
          <a:prstGeom prst="rect">
            <a:avLst/>
          </a:prstGeom>
        </p:spPr>
        <p:txBody>
          <a:bodyPr>
            <a:noAutofit/>
          </a:bodyPr>
          <a:lstStyle/>
          <a:p>
            <a:r>
              <a:rPr lang="en-US" sz="2800" b="1" dirty="0">
                <a:latin typeface="Arial" pitchFamily="34" charset="0"/>
                <a:cs typeface="Arial" pitchFamily="34" charset="0"/>
              </a:rPr>
              <a:t>Liturgy of the Word</a:t>
            </a:r>
          </a:p>
        </p:txBody>
      </p:sp>
      <p:sp>
        <p:nvSpPr>
          <p:cNvPr id="10" name="TextBox 9"/>
          <p:cNvSpPr txBox="1"/>
          <p:nvPr/>
        </p:nvSpPr>
        <p:spPr bwMode="auto">
          <a:xfrm>
            <a:off x="1143000" y="1752542"/>
            <a:ext cx="3837579" cy="4267258"/>
          </a:xfrm>
          <a:prstGeom prst="rect">
            <a:avLst/>
          </a:prstGeom>
          <a:noFill/>
          <a:ln w="9525">
            <a:noFill/>
            <a:miter lim="800000"/>
            <a:headEnd/>
            <a:tailEnd/>
          </a:ln>
        </p:spPr>
        <p:txBody>
          <a:bodyPr wrap="square" rtlCol="0">
            <a:spAutoFit/>
          </a:bodyPr>
          <a:lstStyle/>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The next liturgical action is the proclamation of </a:t>
            </a:r>
            <a:br>
              <a:rPr lang="en-US" sz="2400" dirty="0">
                <a:latin typeface="Arial" pitchFamily="34" charset="0"/>
                <a:cs typeface="Arial" pitchFamily="34" charset="0"/>
              </a:rPr>
            </a:br>
            <a:r>
              <a:rPr lang="en-US" sz="2400" dirty="0">
                <a:latin typeface="Arial" pitchFamily="34" charset="0"/>
                <a:cs typeface="Arial" pitchFamily="34" charset="0"/>
              </a:rPr>
              <a:t>the Word of God, the Liturgy of the Word.</a:t>
            </a:r>
          </a:p>
          <a:p>
            <a:pPr marL="231775" indent="-231775">
              <a:lnSpc>
                <a:spcPct val="114000"/>
              </a:lnSpc>
              <a:buFont typeface="Arial" pitchFamily="34" charset="0"/>
              <a:buChar char="•"/>
            </a:pPr>
            <a:r>
              <a:rPr lang="en-US" sz="2400" dirty="0">
                <a:latin typeface="Arial" pitchFamily="34" charset="0"/>
                <a:cs typeface="Arial" pitchFamily="34" charset="0"/>
              </a:rPr>
              <a:t>A Homily often follows, which helps us to make connections between </a:t>
            </a:r>
            <a:br>
              <a:rPr lang="en-US" sz="2400" dirty="0">
                <a:latin typeface="Arial" pitchFamily="34" charset="0"/>
                <a:cs typeface="Arial" pitchFamily="34" charset="0"/>
              </a:rPr>
            </a:br>
            <a:r>
              <a:rPr lang="en-US" sz="2400" dirty="0">
                <a:latin typeface="Arial" pitchFamily="34" charset="0"/>
                <a:cs typeface="Arial" pitchFamily="34" charset="0"/>
              </a:rPr>
              <a:t>Scripture and our own lives.</a:t>
            </a:r>
            <a:endParaRPr lang="en-US" sz="2400" dirty="0">
              <a:solidFill>
                <a:schemeClr val="bg1">
                  <a:lumMod val="65000"/>
                </a:schemeClr>
              </a:solidFill>
              <a:latin typeface="Arial" pitchFamily="34" charset="0"/>
              <a:cs typeface="Arial" pitchFamily="34" charset="0"/>
            </a:endParaRPr>
          </a:p>
          <a:p>
            <a:pPr marL="285750" indent="-285750">
              <a:lnSpc>
                <a:spcPct val="114000"/>
              </a:lnSpc>
              <a:buFont typeface="Arial" pitchFamily="34" charset="0"/>
              <a:buChar char="•"/>
            </a:pPr>
            <a:endParaRPr lang="en-US" sz="2400" dirty="0">
              <a:solidFill>
                <a:schemeClr val="bg1">
                  <a:lumMod val="65000"/>
                </a:schemeClr>
              </a:solidFill>
              <a:latin typeface="Arial" pitchFamily="34" charset="0"/>
              <a:cs typeface="Arial" pitchFamily="34" charset="0"/>
            </a:endParaRPr>
          </a:p>
        </p:txBody>
      </p:sp>
      <p:pic>
        <p:nvPicPr>
          <p:cNvPr id="4" name="Picture 3" descr="A picture containing indoor, table, living, room&#10;&#10;Description automatically generated">
            <a:extLst>
              <a:ext uri="{FF2B5EF4-FFF2-40B4-BE49-F238E27FC236}">
                <a16:creationId xmlns:a16="http://schemas.microsoft.com/office/drawing/2014/main" id="{D6127EB0-8667-4D4A-B3B3-A678E940EEB6}"/>
              </a:ext>
            </a:extLst>
          </p:cNvPr>
          <p:cNvPicPr>
            <a:picLocks noChangeAspect="1"/>
          </p:cNvPicPr>
          <p:nvPr/>
        </p:nvPicPr>
        <p:blipFill rotWithShape="1">
          <a:blip r:embed="rId3">
            <a:extLst>
              <a:ext uri="{28A0092B-C50C-407E-A947-70E740481C1C}">
                <a14:useLocalDpi xmlns:a14="http://schemas.microsoft.com/office/drawing/2010/main" val="0"/>
              </a:ext>
            </a:extLst>
          </a:blip>
          <a:srcRect l="15117" t="30942" r="13830" b="9246"/>
          <a:stretch/>
        </p:blipFill>
        <p:spPr>
          <a:xfrm>
            <a:off x="5029200" y="1295342"/>
            <a:ext cx="3581400" cy="4519815"/>
          </a:xfrm>
          <a:prstGeom prst="rect">
            <a:avLst/>
          </a:prstGeom>
        </p:spPr>
      </p:pic>
    </p:spTree>
    <p:extLst>
      <p:ext uri="{BB962C8B-B14F-4D97-AF65-F5344CB8AC3E}">
        <p14:creationId xmlns:p14="http://schemas.microsoft.com/office/powerpoint/2010/main" val="3703630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102658" y="1035782"/>
            <a:ext cx="7691717" cy="462214"/>
          </a:xfrm>
          <a:prstGeom prst="rect">
            <a:avLst/>
          </a:prstGeom>
        </p:spPr>
        <p:txBody>
          <a:bodyPr>
            <a:noAutofit/>
          </a:bodyPr>
          <a:lstStyle/>
          <a:p>
            <a:r>
              <a:rPr lang="en-US" sz="2800" b="1" dirty="0">
                <a:latin typeface="Arial" pitchFamily="34" charset="0"/>
                <a:cs typeface="Arial" pitchFamily="34" charset="0"/>
              </a:rPr>
              <a:t>In Some Liturgies, Scripture Is Optional</a:t>
            </a:r>
          </a:p>
        </p:txBody>
      </p:sp>
      <p:sp>
        <p:nvSpPr>
          <p:cNvPr id="10" name="TextBox 9"/>
          <p:cNvSpPr txBox="1"/>
          <p:nvPr/>
        </p:nvSpPr>
        <p:spPr bwMode="auto">
          <a:xfrm>
            <a:off x="4038600" y="1690311"/>
            <a:ext cx="4424084" cy="3425233"/>
          </a:xfrm>
          <a:prstGeom prst="rect">
            <a:avLst/>
          </a:prstGeom>
          <a:noFill/>
          <a:ln w="9525">
            <a:noFill/>
            <a:miter lim="800000"/>
            <a:headEnd/>
            <a:tailEnd/>
          </a:ln>
        </p:spPr>
        <p:txBody>
          <a:bodyPr wrap="square" rtlCol="0">
            <a:spAutoFit/>
          </a:bodyPr>
          <a:lstStyle/>
          <a:p>
            <a:pPr marL="285750" indent="-285750">
              <a:lnSpc>
                <a:spcPct val="114000"/>
              </a:lnSpc>
              <a:spcAft>
                <a:spcPts val="200"/>
              </a:spcAft>
              <a:buFont typeface="Arial" pitchFamily="34" charset="0"/>
              <a:buChar char="•"/>
            </a:pPr>
            <a:r>
              <a:rPr lang="en-US" sz="2400" dirty="0">
                <a:latin typeface="Arial" pitchFamily="34" charset="0"/>
                <a:cs typeface="Arial" pitchFamily="34" charset="0"/>
              </a:rPr>
              <a:t>In the Sacraments of Penance and Reconciliation, and Anointing of the Sick, </a:t>
            </a:r>
            <a:br>
              <a:rPr lang="en-US" sz="2400" dirty="0">
                <a:latin typeface="Arial" pitchFamily="34" charset="0"/>
                <a:cs typeface="Arial" pitchFamily="34" charset="0"/>
              </a:rPr>
            </a:br>
            <a:r>
              <a:rPr lang="en-US" sz="2400" dirty="0">
                <a:latin typeface="Arial" pitchFamily="34" charset="0"/>
                <a:cs typeface="Arial" pitchFamily="34" charset="0"/>
              </a:rPr>
              <a:t>a reading from Scripture is encouraged but optional.</a:t>
            </a:r>
          </a:p>
          <a:p>
            <a:pPr marL="285750" indent="-285750">
              <a:lnSpc>
                <a:spcPct val="114000"/>
              </a:lnSpc>
              <a:buFont typeface="Arial" pitchFamily="34" charset="0"/>
              <a:buChar char="•"/>
            </a:pPr>
            <a:r>
              <a:rPr lang="en-US" sz="2400" dirty="0">
                <a:latin typeface="Arial" pitchFamily="34" charset="0"/>
                <a:cs typeface="Arial" pitchFamily="34" charset="0"/>
              </a:rPr>
              <a:t>Most often though, the priest will recite a Scripture verse or include a short reading.</a:t>
            </a:r>
          </a:p>
        </p:txBody>
      </p:sp>
      <p:pic>
        <p:nvPicPr>
          <p:cNvPr id="4" name="Picture 3" descr="A person standing in front of a window&#10;&#10;Description automatically generated">
            <a:extLst>
              <a:ext uri="{FF2B5EF4-FFF2-40B4-BE49-F238E27FC236}">
                <a16:creationId xmlns:a16="http://schemas.microsoft.com/office/drawing/2014/main" id="{D50C4D80-1329-4940-96EC-365F34FB66E3}"/>
              </a:ext>
            </a:extLst>
          </p:cNvPr>
          <p:cNvPicPr>
            <a:picLocks noChangeAspect="1"/>
          </p:cNvPicPr>
          <p:nvPr/>
        </p:nvPicPr>
        <p:blipFill rotWithShape="1">
          <a:blip r:embed="rId3">
            <a:extLst>
              <a:ext uri="{28A0092B-C50C-407E-A947-70E740481C1C}">
                <a14:useLocalDpi xmlns:a14="http://schemas.microsoft.com/office/drawing/2010/main" val="0"/>
              </a:ext>
            </a:extLst>
          </a:blip>
          <a:srcRect l="8353" t="22109" r="27965"/>
          <a:stretch/>
        </p:blipFill>
        <p:spPr>
          <a:xfrm>
            <a:off x="0" y="1832567"/>
            <a:ext cx="3733800" cy="3425233"/>
          </a:xfrm>
          <a:prstGeom prst="rect">
            <a:avLst/>
          </a:prstGeom>
        </p:spPr>
      </p:pic>
    </p:spTree>
    <p:extLst>
      <p:ext uri="{BB962C8B-B14F-4D97-AF65-F5344CB8AC3E}">
        <p14:creationId xmlns:p14="http://schemas.microsoft.com/office/powerpoint/2010/main" val="70739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3352800" y="1981200"/>
            <a:ext cx="5486400" cy="4305409"/>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A profession of faith in the Nicene Creed often concludes the Liturgy of the Word as a way of affirming our belief in the Triune God, in our salvation through Jesus Christ, and in our hope for eternal happiness with God forever.</a:t>
            </a:r>
          </a:p>
          <a:p>
            <a:pPr marL="228600" indent="-228600">
              <a:lnSpc>
                <a:spcPct val="114000"/>
              </a:lnSpc>
              <a:buFont typeface="Arial" pitchFamily="34" charset="0"/>
              <a:buChar char="•"/>
            </a:pPr>
            <a:r>
              <a:rPr lang="en-US" sz="2200" dirty="0">
                <a:latin typeface="Arial" pitchFamily="34" charset="0"/>
                <a:cs typeface="Arial" pitchFamily="34" charset="0"/>
              </a:rPr>
              <a:t>The profession of faith proclaims that God’s story and our story have become one.</a:t>
            </a:r>
          </a:p>
          <a:p>
            <a:pPr marL="228600" indent="-228600">
              <a:lnSpc>
                <a:spcPct val="114000"/>
              </a:lnSpc>
              <a:buFont typeface="Arial" pitchFamily="34" charset="0"/>
              <a:buChar char="•"/>
            </a:pPr>
            <a:r>
              <a:rPr lang="en-US" sz="2200" dirty="0">
                <a:latin typeface="Arial" pitchFamily="34" charset="0"/>
                <a:cs typeface="Arial" pitchFamily="34" charset="0"/>
              </a:rPr>
              <a:t>The assembly professes faith by renewing baptismal promises at Easter.</a:t>
            </a:r>
            <a:endParaRPr lang="en-US" sz="2200" dirty="0">
              <a:solidFill>
                <a:schemeClr val="bg1">
                  <a:lumMod val="65000"/>
                </a:schemeClr>
              </a:solidFill>
              <a:latin typeface="Arial" pitchFamily="34" charset="0"/>
              <a:cs typeface="Arial" pitchFamily="34" charset="0"/>
            </a:endParaRPr>
          </a:p>
        </p:txBody>
      </p:sp>
      <p:sp>
        <p:nvSpPr>
          <p:cNvPr id="16" name="Content Placeholder 6"/>
          <p:cNvSpPr txBox="1">
            <a:spLocks/>
          </p:cNvSpPr>
          <p:nvPr/>
        </p:nvSpPr>
        <p:spPr>
          <a:xfrm>
            <a:off x="3352800" y="973722"/>
            <a:ext cx="6934200" cy="462214"/>
          </a:xfrm>
          <a:prstGeom prst="rect">
            <a:avLst/>
          </a:prstGeom>
        </p:spPr>
        <p:txBody>
          <a:bodyPr>
            <a:noAutofit/>
          </a:bodyPr>
          <a:lstStyle/>
          <a:p>
            <a:r>
              <a:rPr lang="en-US" sz="2800" b="1" dirty="0">
                <a:latin typeface="Arial" pitchFamily="34" charset="0"/>
                <a:cs typeface="Arial" pitchFamily="34" charset="0"/>
              </a:rPr>
              <a:t>Profession of Faith</a:t>
            </a:r>
          </a:p>
        </p:txBody>
      </p:sp>
      <p:pic>
        <p:nvPicPr>
          <p:cNvPr id="4" name="Picture 3" descr="A picture containing object, person, holding, person&#10;&#10;Description automatically generated">
            <a:extLst>
              <a:ext uri="{FF2B5EF4-FFF2-40B4-BE49-F238E27FC236}">
                <a16:creationId xmlns:a16="http://schemas.microsoft.com/office/drawing/2014/main" id="{5E27FB2B-7F83-4A1C-8763-6EFE28539AD5}"/>
              </a:ext>
            </a:extLst>
          </p:cNvPr>
          <p:cNvPicPr>
            <a:picLocks noChangeAspect="1"/>
          </p:cNvPicPr>
          <p:nvPr/>
        </p:nvPicPr>
        <p:blipFill rotWithShape="1">
          <a:blip r:embed="rId3">
            <a:extLst>
              <a:ext uri="{28A0092B-C50C-407E-A947-70E740481C1C}">
                <a14:useLocalDpi xmlns:a14="http://schemas.microsoft.com/office/drawing/2010/main" val="0"/>
              </a:ext>
            </a:extLst>
          </a:blip>
          <a:srcRect l="715" t="-507" r="519" b="22212"/>
          <a:stretch/>
        </p:blipFill>
        <p:spPr>
          <a:xfrm>
            <a:off x="0" y="1066800"/>
            <a:ext cx="3048000" cy="3916059"/>
          </a:xfrm>
          <a:prstGeom prst="rect">
            <a:avLst/>
          </a:prstGeom>
        </p:spPr>
      </p:pic>
      <p:sp>
        <p:nvSpPr>
          <p:cNvPr id="10" name="TextBox 9"/>
          <p:cNvSpPr txBox="1"/>
          <p:nvPr/>
        </p:nvSpPr>
        <p:spPr bwMode="auto">
          <a:xfrm>
            <a:off x="3352800" y="1435936"/>
            <a:ext cx="3695700" cy="461665"/>
          </a:xfrm>
          <a:prstGeom prst="rect">
            <a:avLst/>
          </a:prstGeom>
          <a:noFill/>
          <a:ln w="9525">
            <a:noFill/>
            <a:miter lim="800000"/>
            <a:headEnd/>
            <a:tailEnd/>
          </a:ln>
        </p:spPr>
        <p:txBody>
          <a:bodyPr wrap="square" rtlCol="0">
            <a:spAutoFit/>
          </a:bodyPr>
          <a:lstStyle/>
          <a:p>
            <a:r>
              <a:rPr lang="en-US" sz="2400" b="1" dirty="0">
                <a:latin typeface="Arial" pitchFamily="34" charset="0"/>
                <a:cs typeface="Arial" pitchFamily="34" charset="0"/>
              </a:rPr>
              <a:t>“I believe . . .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076359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62000" y="1143000"/>
            <a:ext cx="8209718" cy="513489"/>
          </a:xfrm>
          <a:prstGeom prst="rect">
            <a:avLst/>
          </a:prstGeom>
        </p:spPr>
        <p:txBody>
          <a:bodyPr>
            <a:noAutofit/>
          </a:bodyPr>
          <a:lstStyle/>
          <a:p>
            <a:r>
              <a:rPr lang="en-US" sz="2800" b="1" dirty="0">
                <a:latin typeface="Arial" pitchFamily="34" charset="0"/>
                <a:cs typeface="Arial" pitchFamily="34" charset="0"/>
              </a:rPr>
              <a:t>Sacraments after the Liturgy of the Word</a:t>
            </a:r>
          </a:p>
        </p:txBody>
      </p:sp>
      <p:sp>
        <p:nvSpPr>
          <p:cNvPr id="10" name="TextBox 9"/>
          <p:cNvSpPr txBox="1"/>
          <p:nvPr/>
        </p:nvSpPr>
        <p:spPr bwMode="auto">
          <a:xfrm>
            <a:off x="791309" y="1752543"/>
            <a:ext cx="7494609" cy="3425233"/>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The other six sacraments (other than the Eucharist) can also be celebrated during a Mass.</a:t>
            </a:r>
          </a:p>
          <a:p>
            <a:pPr marL="228600" indent="-228600">
              <a:lnSpc>
                <a:spcPct val="114000"/>
              </a:lnSpc>
              <a:buFont typeface="Arial" pitchFamily="34" charset="0"/>
              <a:buChar char="•"/>
            </a:pPr>
            <a:r>
              <a:rPr lang="en-US" sz="2400" dirty="0">
                <a:latin typeface="Arial" pitchFamily="34" charset="0"/>
                <a:cs typeface="Arial" pitchFamily="34" charset="0"/>
              </a:rPr>
              <a:t>When celebrated as </a:t>
            </a:r>
            <a:br>
              <a:rPr lang="en-US" sz="2400" dirty="0">
                <a:latin typeface="Arial" pitchFamily="34" charset="0"/>
                <a:cs typeface="Arial" pitchFamily="34" charset="0"/>
              </a:rPr>
            </a:br>
            <a:r>
              <a:rPr lang="en-US" sz="2400" dirty="0">
                <a:latin typeface="Arial" pitchFamily="34" charset="0"/>
                <a:cs typeface="Arial" pitchFamily="34" charset="0"/>
              </a:rPr>
              <a:t>part of the Eucharist, </a:t>
            </a:r>
            <a:br>
              <a:rPr lang="en-US" sz="2400" dirty="0">
                <a:latin typeface="Arial" pitchFamily="34" charset="0"/>
                <a:cs typeface="Arial" pitchFamily="34" charset="0"/>
              </a:rPr>
            </a:br>
            <a:r>
              <a:rPr lang="en-US" sz="2400" dirty="0">
                <a:latin typeface="Arial" pitchFamily="34" charset="0"/>
                <a:cs typeface="Arial" pitchFamily="34" charset="0"/>
              </a:rPr>
              <a:t>these sacraments are </a:t>
            </a:r>
            <a:br>
              <a:rPr lang="en-US" sz="2400" dirty="0">
                <a:latin typeface="Arial" pitchFamily="34" charset="0"/>
                <a:cs typeface="Arial" pitchFamily="34" charset="0"/>
              </a:rPr>
            </a:br>
            <a:r>
              <a:rPr lang="en-US" sz="2400" dirty="0">
                <a:latin typeface="Arial" pitchFamily="34" charset="0"/>
                <a:cs typeface="Arial" pitchFamily="34" charset="0"/>
              </a:rPr>
              <a:t>celebrated after the </a:t>
            </a:r>
            <a:br>
              <a:rPr lang="en-US" sz="2400" dirty="0">
                <a:latin typeface="Arial" pitchFamily="34" charset="0"/>
                <a:cs typeface="Arial" pitchFamily="34" charset="0"/>
              </a:rPr>
            </a:br>
            <a:r>
              <a:rPr lang="en-US" sz="2400" dirty="0">
                <a:latin typeface="Arial" pitchFamily="34" charset="0"/>
                <a:cs typeface="Arial" pitchFamily="34" charset="0"/>
              </a:rPr>
              <a:t>Liturgy of the Word.</a:t>
            </a:r>
          </a:p>
          <a:p>
            <a:pPr marL="228600" indent="-228600">
              <a:lnSpc>
                <a:spcPct val="114000"/>
              </a:lnSpc>
              <a:buFont typeface="Arial" pitchFamily="34" charset="0"/>
              <a:buChar char="•"/>
            </a:pPr>
            <a:endParaRPr lang="en-US" sz="2400" dirty="0">
              <a:solidFill>
                <a:schemeClr val="bg1">
                  <a:lumMod val="65000"/>
                </a:schemeClr>
              </a:solidFill>
              <a:latin typeface="Arial" pitchFamily="34" charset="0"/>
              <a:cs typeface="Arial" pitchFamily="34" charset="0"/>
            </a:endParaRPr>
          </a:p>
        </p:txBody>
      </p:sp>
      <p:pic>
        <p:nvPicPr>
          <p:cNvPr id="4" name="Picture 3" descr="A person in a white shirt&#10;&#10;Description automatically generated">
            <a:extLst>
              <a:ext uri="{FF2B5EF4-FFF2-40B4-BE49-F238E27FC236}">
                <a16:creationId xmlns:a16="http://schemas.microsoft.com/office/drawing/2014/main" id="{E1DE973D-F295-4BDE-90B4-36D8FC570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9900" y="2895600"/>
            <a:ext cx="4876800" cy="3247949"/>
          </a:xfrm>
          <a:prstGeom prst="rect">
            <a:avLst/>
          </a:prstGeom>
        </p:spPr>
      </p:pic>
    </p:spTree>
    <p:extLst>
      <p:ext uri="{BB962C8B-B14F-4D97-AF65-F5344CB8AC3E}">
        <p14:creationId xmlns:p14="http://schemas.microsoft.com/office/powerpoint/2010/main" val="2825587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524000" y="1133564"/>
            <a:ext cx="7691717" cy="462214"/>
          </a:xfrm>
          <a:prstGeom prst="rect">
            <a:avLst/>
          </a:prstGeom>
        </p:spPr>
        <p:txBody>
          <a:bodyPr>
            <a:noAutofit/>
          </a:bodyPr>
          <a:lstStyle/>
          <a:p>
            <a:r>
              <a:rPr lang="en-US" sz="2800" b="1" dirty="0">
                <a:latin typeface="Arial" pitchFamily="34" charset="0"/>
                <a:cs typeface="Arial" pitchFamily="34" charset="0"/>
              </a:rPr>
              <a:t>Special Blessing Rites</a:t>
            </a:r>
          </a:p>
        </p:txBody>
      </p:sp>
      <p:sp>
        <p:nvSpPr>
          <p:cNvPr id="10" name="TextBox 9"/>
          <p:cNvSpPr txBox="1"/>
          <p:nvPr/>
        </p:nvSpPr>
        <p:spPr bwMode="auto">
          <a:xfrm>
            <a:off x="1524000" y="1752600"/>
            <a:ext cx="6967817" cy="1200329"/>
          </a:xfrm>
          <a:prstGeom prst="rect">
            <a:avLst/>
          </a:prstGeom>
          <a:noFill/>
          <a:ln w="9525">
            <a:noFill/>
            <a:miter lim="800000"/>
            <a:headEnd/>
            <a:tailEnd/>
          </a:ln>
        </p:spPr>
        <p:txBody>
          <a:bodyPr wrap="square" rtlCol="0">
            <a:spAutoFit/>
          </a:bodyPr>
          <a:lstStyle/>
          <a:p>
            <a:r>
              <a:rPr lang="en-US" sz="2400" dirty="0">
                <a:latin typeface="Arial" pitchFamily="34" charset="0"/>
                <a:cs typeface="Arial" pitchFamily="34" charset="0"/>
              </a:rPr>
              <a:t>Blessings for occasions unique to a certain culture, such as a quinceañera, may also </a:t>
            </a:r>
            <a:br>
              <a:rPr lang="en-US" sz="2400" dirty="0">
                <a:latin typeface="Arial" pitchFamily="34" charset="0"/>
                <a:cs typeface="Arial" pitchFamily="34" charset="0"/>
              </a:rPr>
            </a:br>
            <a:r>
              <a:rPr lang="en-US" sz="2400" dirty="0">
                <a:latin typeface="Arial" pitchFamily="34" charset="0"/>
                <a:cs typeface="Arial" pitchFamily="34" charset="0"/>
              </a:rPr>
              <a:t>be celebrated.</a:t>
            </a:r>
            <a:endParaRPr lang="en-US" sz="2400" dirty="0">
              <a:solidFill>
                <a:schemeClr val="bg1">
                  <a:lumMod val="65000"/>
                </a:schemeClr>
              </a:solidFill>
              <a:latin typeface="Arial" pitchFamily="34" charset="0"/>
              <a:cs typeface="Arial" pitchFamily="34" charset="0"/>
            </a:endParaRPr>
          </a:p>
        </p:txBody>
      </p:sp>
      <p:pic>
        <p:nvPicPr>
          <p:cNvPr id="6" name="Picture 5" descr="A group of people standing in front of a building&#10;&#10;Description automatically generated">
            <a:extLst>
              <a:ext uri="{FF2B5EF4-FFF2-40B4-BE49-F238E27FC236}">
                <a16:creationId xmlns:a16="http://schemas.microsoft.com/office/drawing/2014/main" id="{E09236F6-6B3F-430B-B2B3-CDFEA938B136}"/>
              </a:ext>
            </a:extLst>
          </p:cNvPr>
          <p:cNvPicPr>
            <a:picLocks noChangeAspect="1"/>
          </p:cNvPicPr>
          <p:nvPr/>
        </p:nvPicPr>
        <p:blipFill rotWithShape="1">
          <a:blip r:embed="rId3">
            <a:extLst>
              <a:ext uri="{28A0092B-C50C-407E-A947-70E740481C1C}">
                <a14:useLocalDpi xmlns:a14="http://schemas.microsoft.com/office/drawing/2010/main" val="0"/>
              </a:ext>
            </a:extLst>
          </a:blip>
          <a:srcRect l="7072" t="55692" r="7093"/>
          <a:stretch/>
        </p:blipFill>
        <p:spPr>
          <a:xfrm>
            <a:off x="1524000" y="3276599"/>
            <a:ext cx="6453971" cy="2665251"/>
          </a:xfrm>
          <a:prstGeom prst="rect">
            <a:avLst/>
          </a:prstGeom>
        </p:spPr>
      </p:pic>
    </p:spTree>
    <p:extLst>
      <p:ext uri="{BB962C8B-B14F-4D97-AF65-F5344CB8AC3E}">
        <p14:creationId xmlns:p14="http://schemas.microsoft.com/office/powerpoint/2010/main" val="2410929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bwMode="auto">
          <a:xfrm>
            <a:off x="4325519" y="1828800"/>
            <a:ext cx="4280598" cy="3425233"/>
          </a:xfrm>
          <a:prstGeom prst="rect">
            <a:avLst/>
          </a:prstGeom>
          <a:noFill/>
          <a:ln w="9525">
            <a:noFill/>
            <a:miter lim="800000"/>
            <a:headEnd/>
            <a:tailEnd/>
          </a:ln>
        </p:spPr>
        <p:txBody>
          <a:bodyPr wrap="square" rtlCol="0">
            <a:spAutoFit/>
          </a:bodyPr>
          <a:lstStyle/>
          <a:p>
            <a:pPr marL="228600" indent="-228600">
              <a:lnSpc>
                <a:spcPct val="114000"/>
              </a:lnSpc>
              <a:spcAft>
                <a:spcPts val="200"/>
              </a:spcAft>
            </a:pPr>
            <a:r>
              <a:rPr lang="en-US" sz="2400" dirty="0">
                <a:latin typeface="Arial" pitchFamily="34" charset="0"/>
                <a:cs typeface="Arial" pitchFamily="34" charset="0"/>
              </a:rPr>
              <a:t>•	The sacramental or blessing rite concludes with a general blessing and dismissal.</a:t>
            </a:r>
          </a:p>
          <a:p>
            <a:pPr marL="228600" indent="-228600">
              <a:lnSpc>
                <a:spcPct val="114000"/>
              </a:lnSpc>
            </a:pPr>
            <a:r>
              <a:rPr lang="en-US" sz="2400" dirty="0">
                <a:latin typeface="Arial" pitchFamily="34" charset="0"/>
                <a:cs typeface="Arial" pitchFamily="34" charset="0"/>
              </a:rPr>
              <a:t>• 	The dismissal is more than just being sent home: it means being sent out as a disciple and as a Christian witness.</a:t>
            </a:r>
            <a:endParaRPr lang="en-US" sz="2400" dirty="0">
              <a:solidFill>
                <a:schemeClr val="bg1">
                  <a:lumMod val="65000"/>
                </a:schemeClr>
              </a:solidFill>
              <a:latin typeface="Arial" pitchFamily="34" charset="0"/>
              <a:cs typeface="Arial" pitchFamily="34" charset="0"/>
            </a:endParaRPr>
          </a:p>
        </p:txBody>
      </p:sp>
      <p:sp>
        <p:nvSpPr>
          <p:cNvPr id="16" name="Content Placeholder 6"/>
          <p:cNvSpPr txBox="1">
            <a:spLocks/>
          </p:cNvSpPr>
          <p:nvPr/>
        </p:nvSpPr>
        <p:spPr>
          <a:xfrm>
            <a:off x="914400" y="1134842"/>
            <a:ext cx="7691717" cy="462214"/>
          </a:xfrm>
          <a:prstGeom prst="rect">
            <a:avLst/>
          </a:prstGeom>
        </p:spPr>
        <p:txBody>
          <a:bodyPr>
            <a:noAutofit/>
          </a:bodyPr>
          <a:lstStyle/>
          <a:p>
            <a:r>
              <a:rPr lang="en-US" sz="2800" b="1" dirty="0">
                <a:latin typeface="Arial" pitchFamily="34" charset="0"/>
                <a:cs typeface="Arial" pitchFamily="34" charset="0"/>
              </a:rPr>
              <a:t>General Blessing and Dismissal</a:t>
            </a:r>
          </a:p>
        </p:txBody>
      </p:sp>
      <p:pic>
        <p:nvPicPr>
          <p:cNvPr id="3" name="Picture 2" descr="A sunset in the background&#10;&#10;Description automatically generated">
            <a:extLst>
              <a:ext uri="{FF2B5EF4-FFF2-40B4-BE49-F238E27FC236}">
                <a16:creationId xmlns:a16="http://schemas.microsoft.com/office/drawing/2014/main" id="{8C097E23-D3CC-448B-BB48-D86DEE4B5701}"/>
              </a:ext>
            </a:extLst>
          </p:cNvPr>
          <p:cNvPicPr>
            <a:picLocks noChangeAspect="1"/>
          </p:cNvPicPr>
          <p:nvPr/>
        </p:nvPicPr>
        <p:blipFill rotWithShape="1">
          <a:blip r:embed="rId3">
            <a:extLst>
              <a:ext uri="{28A0092B-C50C-407E-A947-70E740481C1C}">
                <a14:useLocalDpi xmlns:a14="http://schemas.microsoft.com/office/drawing/2010/main" val="0"/>
              </a:ext>
            </a:extLst>
          </a:blip>
          <a:srcRect l="22787" t="2472" r="16364" b="1300"/>
          <a:stretch/>
        </p:blipFill>
        <p:spPr>
          <a:xfrm>
            <a:off x="1066800" y="1977433"/>
            <a:ext cx="3106319" cy="3276600"/>
          </a:xfrm>
          <a:prstGeom prst="rect">
            <a:avLst/>
          </a:prstGeom>
        </p:spPr>
      </p:pic>
    </p:spTree>
    <p:extLst>
      <p:ext uri="{BB962C8B-B14F-4D97-AF65-F5344CB8AC3E}">
        <p14:creationId xmlns:p14="http://schemas.microsoft.com/office/powerpoint/2010/main" val="3107790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FE769-9B76-4EE3-8A66-BD837177A3E5}"/>
              </a:ext>
            </a:extLst>
          </p:cNvPr>
          <p:cNvSpPr>
            <a:spLocks noGrp="1"/>
          </p:cNvSpPr>
          <p:nvPr>
            <p:ph type="title"/>
          </p:nvPr>
        </p:nvSpPr>
        <p:spPr>
          <a:xfrm>
            <a:off x="1380893" y="1219201"/>
            <a:ext cx="8229600" cy="533400"/>
          </a:xfrm>
        </p:spPr>
        <p:txBody>
          <a:bodyPr>
            <a:normAutofit fontScale="90000"/>
          </a:bodyPr>
          <a:lstStyle/>
          <a:p>
            <a:r>
              <a:rPr lang="en-US" sz="1800" dirty="0"/>
              <a:t>Acknowledgment</a:t>
            </a:r>
            <a:br>
              <a:rPr lang="en-US" sz="1800" dirty="0"/>
            </a:br>
            <a:endParaRPr lang="en-US" sz="1800" dirty="0"/>
          </a:p>
        </p:txBody>
      </p:sp>
      <p:sp>
        <p:nvSpPr>
          <p:cNvPr id="3" name="Content Placeholder 2">
            <a:extLst>
              <a:ext uri="{FF2B5EF4-FFF2-40B4-BE49-F238E27FC236}">
                <a16:creationId xmlns:a16="http://schemas.microsoft.com/office/drawing/2014/main" id="{36A70CB3-3154-4F09-845D-8ED92CE6BAA0}"/>
              </a:ext>
            </a:extLst>
          </p:cNvPr>
          <p:cNvSpPr>
            <a:spLocks noGrp="1"/>
          </p:cNvSpPr>
          <p:nvPr>
            <p:ph idx="1"/>
          </p:nvPr>
        </p:nvSpPr>
        <p:spPr>
          <a:xfrm>
            <a:off x="1371600" y="1752601"/>
            <a:ext cx="6477000" cy="1295400"/>
          </a:xfrm>
        </p:spPr>
        <p:txBody>
          <a:bodyPr>
            <a:normAutofit fontScale="92500" lnSpcReduction="20000"/>
          </a:bodyPr>
          <a:lstStyle/>
          <a:p>
            <a:pPr marL="0" indent="0">
              <a:spcAft>
                <a:spcPts val="600"/>
              </a:spcAft>
              <a:buNone/>
            </a:pPr>
            <a:r>
              <a:rPr lang="en-US" sz="1500" dirty="0"/>
              <a:t>Scriptural quotations in this presentation are taken from the </a:t>
            </a:r>
            <a:r>
              <a:rPr lang="en-US" sz="1500" i="1" dirty="0"/>
              <a:t>New American Bible, revised edition </a:t>
            </a:r>
            <a:r>
              <a:rPr lang="en-US" sz="1500" dirty="0"/>
              <a:t>© 2010, 1991, 1986, 1970 Confraternity of Christian Doctrine, Inc., Washington, DC. All Rights Reserved. No part of this work</a:t>
            </a:r>
            <a:br>
              <a:rPr lang="en-US" sz="1500" dirty="0"/>
            </a:br>
            <a:r>
              <a:rPr lang="en-US" sz="1500" dirty="0"/>
              <a:t>may be reproduced or transmitted in any form or by any means, electronic or mechanical, including photocopying, recording, or by any information storage and retrieval system, without permission in writing from the copyright owner. </a:t>
            </a:r>
          </a:p>
          <a:p>
            <a:pPr marL="0" indent="0">
              <a:buNone/>
            </a:pPr>
            <a:endParaRPr lang="en-US" sz="1200" dirty="0"/>
          </a:p>
          <a:p>
            <a:pPr marL="0" indent="0">
              <a:buNone/>
            </a:pPr>
            <a:endParaRPr lang="en-US" dirty="0"/>
          </a:p>
        </p:txBody>
      </p:sp>
    </p:spTree>
    <p:extLst>
      <p:ext uri="{BB962C8B-B14F-4D97-AF65-F5344CB8AC3E}">
        <p14:creationId xmlns:p14="http://schemas.microsoft.com/office/powerpoint/2010/main" val="4260337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14400" y="983772"/>
            <a:ext cx="4648200" cy="457200"/>
          </a:xfrm>
          <a:prstGeom prst="rect">
            <a:avLst/>
          </a:prstGeom>
        </p:spPr>
        <p:txBody>
          <a:bodyPr>
            <a:noAutofit/>
          </a:bodyPr>
          <a:lstStyle/>
          <a:p>
            <a:r>
              <a:rPr lang="en-US" sz="2800" b="1" dirty="0">
                <a:latin typeface="Arial" pitchFamily="34" charset="0"/>
                <a:cs typeface="Arial" pitchFamily="34" charset="0"/>
              </a:rPr>
              <a:t>Liturgy Is Ritual</a:t>
            </a:r>
          </a:p>
        </p:txBody>
      </p:sp>
      <p:pic>
        <p:nvPicPr>
          <p:cNvPr id="5" name="Picture 4" descr="A picture containing arrow&#10;&#10;Description automatically generated">
            <a:extLst>
              <a:ext uri="{FF2B5EF4-FFF2-40B4-BE49-F238E27FC236}">
                <a16:creationId xmlns:a16="http://schemas.microsoft.com/office/drawing/2014/main" id="{B755BB08-4A64-4A87-AA2D-F979144B0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642439"/>
            <a:ext cx="4403948" cy="4003189"/>
          </a:xfrm>
          <a:prstGeom prst="rect">
            <a:avLst/>
          </a:prstGeom>
        </p:spPr>
      </p:pic>
      <p:sp>
        <p:nvSpPr>
          <p:cNvPr id="9" name="TextBox 8"/>
          <p:cNvSpPr txBox="1"/>
          <p:nvPr/>
        </p:nvSpPr>
        <p:spPr bwMode="auto">
          <a:xfrm>
            <a:off x="914400" y="1625824"/>
            <a:ext cx="3505200" cy="3846246"/>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liturgy is a ritual </a:t>
            </a:r>
            <a:br>
              <a:rPr lang="en-US" sz="2400" dirty="0">
                <a:latin typeface="Arial" pitchFamily="34" charset="0"/>
                <a:cs typeface="Arial" pitchFamily="34" charset="0"/>
              </a:rPr>
            </a:br>
            <a:r>
              <a:rPr lang="en-US" sz="2400" dirty="0">
                <a:latin typeface="Arial" pitchFamily="34" charset="0"/>
                <a:cs typeface="Arial" pitchFamily="34" charset="0"/>
              </a:rPr>
              <a:t>in which we participate in God’s work.</a:t>
            </a:r>
          </a:p>
          <a:p>
            <a:pPr marL="231775" indent="-231775">
              <a:lnSpc>
                <a:spcPct val="114000"/>
              </a:lnSpc>
              <a:buFont typeface="Arial" pitchFamily="34" charset="0"/>
              <a:buChar char="•"/>
            </a:pPr>
            <a:r>
              <a:rPr lang="en-US" sz="2400" dirty="0">
                <a:latin typeface="Arial" pitchFamily="34" charset="0"/>
                <a:cs typeface="Arial" pitchFamily="34" charset="0"/>
              </a:rPr>
              <a:t>The Mass is only one form of liturgy. There are many liturgies. The primary liturgies celebrate the Seven Sacraments.</a:t>
            </a:r>
            <a:endParaRPr lang="en-US" sz="2400" dirty="0">
              <a:solidFill>
                <a:schemeClr val="bg1">
                  <a:lumMod val="65000"/>
                </a:schemeClr>
              </a:solidFill>
              <a:latin typeface="Arial" pitchFamily="34" charset="0"/>
              <a:cs typeface="Arial" pitchFamily="34" charset="0"/>
            </a:endParaRPr>
          </a:p>
        </p:txBody>
      </p:sp>
    </p:spTree>
    <p:extLst>
      <p:ext uri="{BB962C8B-B14F-4D97-AF65-F5344CB8AC3E}">
        <p14:creationId xmlns:p14="http://schemas.microsoft.com/office/powerpoint/2010/main" val="2336512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99328" y="1013074"/>
            <a:ext cx="7010400" cy="605154"/>
          </a:xfrm>
          <a:prstGeom prst="rect">
            <a:avLst/>
          </a:prstGeom>
        </p:spPr>
        <p:txBody>
          <a:bodyPr>
            <a:noAutofit/>
          </a:bodyPr>
          <a:lstStyle/>
          <a:p>
            <a:r>
              <a:rPr lang="en-US" sz="2800" b="1" dirty="0">
                <a:latin typeface="Arial" pitchFamily="34" charset="0"/>
                <a:cs typeface="Arial" pitchFamily="34" charset="0"/>
              </a:rPr>
              <a:t>The Same, the World Over</a:t>
            </a:r>
          </a:p>
        </p:txBody>
      </p:sp>
      <p:sp>
        <p:nvSpPr>
          <p:cNvPr id="9" name="TextBox 8"/>
          <p:cNvSpPr txBox="1"/>
          <p:nvPr/>
        </p:nvSpPr>
        <p:spPr bwMode="auto">
          <a:xfrm>
            <a:off x="914400" y="1618228"/>
            <a:ext cx="7458859" cy="830997"/>
          </a:xfrm>
          <a:prstGeom prst="rect">
            <a:avLst/>
          </a:prstGeom>
          <a:noFill/>
          <a:ln w="9525">
            <a:noFill/>
            <a:miter lim="800000"/>
            <a:headEnd/>
            <a:tailEnd/>
          </a:ln>
        </p:spPr>
        <p:txBody>
          <a:bodyPr wrap="square" rtlCol="0">
            <a:spAutoFit/>
          </a:bodyPr>
          <a:lstStyle/>
          <a:p>
            <a:r>
              <a:rPr lang="en-US" sz="2400" dirty="0">
                <a:latin typeface="Arial" pitchFamily="34" charset="0"/>
                <a:cs typeface="Arial" pitchFamily="34" charset="0"/>
              </a:rPr>
              <a:t>No matter where you attend liturgy in the world, the same ritual, the same pattern of actions, is observed.</a:t>
            </a:r>
          </a:p>
        </p:txBody>
      </p:sp>
      <p:pic>
        <p:nvPicPr>
          <p:cNvPr id="4" name="Picture 3" descr="A group of people standing in front of a crowd&#10;&#10;Description automatically generated">
            <a:extLst>
              <a:ext uri="{FF2B5EF4-FFF2-40B4-BE49-F238E27FC236}">
                <a16:creationId xmlns:a16="http://schemas.microsoft.com/office/drawing/2014/main" id="{2A2595AF-509B-49F9-8A8D-51C21576D8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2706125"/>
            <a:ext cx="5105400" cy="3405301"/>
          </a:xfrm>
          <a:prstGeom prst="rect">
            <a:avLst/>
          </a:prstGeom>
        </p:spPr>
      </p:pic>
    </p:spTree>
    <p:extLst>
      <p:ext uri="{BB962C8B-B14F-4D97-AF65-F5344CB8AC3E}">
        <p14:creationId xmlns:p14="http://schemas.microsoft.com/office/powerpoint/2010/main" val="999586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23742" y="1371600"/>
            <a:ext cx="4648200" cy="555620"/>
          </a:xfrm>
          <a:prstGeom prst="rect">
            <a:avLst/>
          </a:prstGeom>
        </p:spPr>
        <p:txBody>
          <a:bodyPr>
            <a:noAutofit/>
          </a:bodyPr>
          <a:lstStyle/>
          <a:p>
            <a:r>
              <a:rPr lang="en-US" sz="2800" b="1" dirty="0">
                <a:latin typeface="Arial" pitchFamily="34" charset="0"/>
                <a:cs typeface="Arial" pitchFamily="34" charset="0"/>
              </a:rPr>
              <a:t>Ritual Is Vital</a:t>
            </a:r>
          </a:p>
        </p:txBody>
      </p:sp>
      <p:sp>
        <p:nvSpPr>
          <p:cNvPr id="9" name="TextBox 8"/>
          <p:cNvSpPr txBox="1"/>
          <p:nvPr/>
        </p:nvSpPr>
        <p:spPr bwMode="auto">
          <a:xfrm>
            <a:off x="923742" y="2011547"/>
            <a:ext cx="3048000" cy="2162195"/>
          </a:xfrm>
          <a:prstGeom prst="rect">
            <a:avLst/>
          </a:prstGeom>
          <a:noFill/>
          <a:ln w="9525">
            <a:noFill/>
            <a:miter lim="800000"/>
            <a:headEnd/>
            <a:tailEnd/>
          </a:ln>
        </p:spPr>
        <p:txBody>
          <a:bodyPr wrap="square" rtlCol="0">
            <a:spAutoFit/>
          </a:bodyPr>
          <a:lstStyle/>
          <a:p>
            <a:pPr>
              <a:lnSpc>
                <a:spcPct val="114000"/>
              </a:lnSpc>
            </a:pPr>
            <a:r>
              <a:rPr lang="en-US" sz="2400" dirty="0">
                <a:latin typeface="Arial" pitchFamily="34" charset="0"/>
                <a:cs typeface="Arial" pitchFamily="34" charset="0"/>
              </a:rPr>
              <a:t>What would happen if someone forgot</a:t>
            </a:r>
            <a:br>
              <a:rPr lang="en-US" sz="2400" dirty="0">
                <a:latin typeface="Arial" pitchFamily="34" charset="0"/>
                <a:cs typeface="Arial" pitchFamily="34" charset="0"/>
              </a:rPr>
            </a:br>
            <a:r>
              <a:rPr lang="en-US" sz="2400" dirty="0">
                <a:latin typeface="Arial" pitchFamily="34" charset="0"/>
                <a:cs typeface="Arial" pitchFamily="34" charset="0"/>
              </a:rPr>
              <a:t>to bring the Vince Lombardi trophy to the Super Bowl?</a:t>
            </a:r>
          </a:p>
        </p:txBody>
      </p:sp>
      <p:pic>
        <p:nvPicPr>
          <p:cNvPr id="5" name="Picture 4" descr="A picture containing indoor, counter, sitting, sink&#10;&#10;Description automatically generated">
            <a:extLst>
              <a:ext uri="{FF2B5EF4-FFF2-40B4-BE49-F238E27FC236}">
                <a16:creationId xmlns:a16="http://schemas.microsoft.com/office/drawing/2014/main" id="{EDF42F1A-920E-472D-952F-D5C5A74130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8984" y="1407104"/>
            <a:ext cx="4455836" cy="4460296"/>
          </a:xfrm>
          <a:prstGeom prst="rect">
            <a:avLst/>
          </a:prstGeom>
        </p:spPr>
      </p:pic>
    </p:spTree>
    <p:extLst>
      <p:ext uri="{BB962C8B-B14F-4D97-AF65-F5344CB8AC3E}">
        <p14:creationId xmlns:p14="http://schemas.microsoft.com/office/powerpoint/2010/main" val="1430591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1143000" y="1752600"/>
            <a:ext cx="7239000" cy="1320170"/>
          </a:xfrm>
          <a:prstGeom prst="rect">
            <a:avLst/>
          </a:prstGeom>
          <a:noFill/>
          <a:ln w="9525">
            <a:noFill/>
            <a:miter lim="800000"/>
            <a:headEnd/>
            <a:tailEnd/>
          </a:ln>
        </p:spPr>
        <p:txBody>
          <a:bodyPr wrap="square" rtlCol="0">
            <a:spAutoFit/>
          </a:bodyPr>
          <a:lstStyle/>
          <a:p>
            <a:pPr lvl="0">
              <a:lnSpc>
                <a:spcPct val="114000"/>
              </a:lnSpc>
            </a:pPr>
            <a:r>
              <a:rPr lang="en-US" sz="2400" dirty="0">
                <a:latin typeface="Arial" pitchFamily="34" charset="0"/>
                <a:cs typeface="Arial" pitchFamily="34" charset="0"/>
              </a:rPr>
              <a:t>All liturgies bridge who we are with who we are </a:t>
            </a:r>
            <a:br>
              <a:rPr lang="en-US" sz="2400" dirty="0">
                <a:latin typeface="Arial" pitchFamily="34" charset="0"/>
                <a:cs typeface="Arial" pitchFamily="34" charset="0"/>
              </a:rPr>
            </a:br>
            <a:r>
              <a:rPr lang="en-US" sz="2400" dirty="0">
                <a:latin typeface="Arial" pitchFamily="34" charset="0"/>
                <a:cs typeface="Arial" pitchFamily="34" charset="0"/>
              </a:rPr>
              <a:t>to be as members of the Body of Christ through </a:t>
            </a:r>
            <a:br>
              <a:rPr lang="en-US" sz="2400" dirty="0">
                <a:latin typeface="Arial" pitchFamily="34" charset="0"/>
                <a:cs typeface="Arial" pitchFamily="34" charset="0"/>
              </a:rPr>
            </a:br>
            <a:r>
              <a:rPr lang="en-US" sz="2400" dirty="0">
                <a:latin typeface="Arial" pitchFamily="34" charset="0"/>
                <a:cs typeface="Arial" pitchFamily="34" charset="0"/>
              </a:rPr>
              <a:t>our fully conscious and active participation.</a:t>
            </a:r>
          </a:p>
        </p:txBody>
      </p:sp>
      <p:sp>
        <p:nvSpPr>
          <p:cNvPr id="16" name="Content Placeholder 6"/>
          <p:cNvSpPr txBox="1">
            <a:spLocks/>
          </p:cNvSpPr>
          <p:nvPr/>
        </p:nvSpPr>
        <p:spPr>
          <a:xfrm>
            <a:off x="1143000" y="1143000"/>
            <a:ext cx="6096000" cy="609600"/>
          </a:xfrm>
          <a:prstGeom prst="rect">
            <a:avLst/>
          </a:prstGeom>
        </p:spPr>
        <p:txBody>
          <a:bodyPr>
            <a:noAutofit/>
          </a:bodyPr>
          <a:lstStyle/>
          <a:p>
            <a:r>
              <a:rPr lang="en-US" sz="2800" b="1" dirty="0">
                <a:latin typeface="Arial" pitchFamily="34" charset="0"/>
                <a:cs typeface="Arial" pitchFamily="34" charset="0"/>
              </a:rPr>
              <a:t>Liminal, or Threshold, Experiences</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t="10347" r="1538" b="11464"/>
          <a:stretch/>
        </p:blipFill>
        <p:spPr>
          <a:xfrm>
            <a:off x="2057400" y="3383942"/>
            <a:ext cx="5181600" cy="2743200"/>
          </a:xfrm>
          <a:prstGeom prst="rect">
            <a:avLst/>
          </a:prstGeom>
          <a:ln>
            <a:noFill/>
          </a:ln>
          <a:effectLst/>
        </p:spPr>
      </p:pic>
    </p:spTree>
    <p:extLst>
      <p:ext uri="{BB962C8B-B14F-4D97-AF65-F5344CB8AC3E}">
        <p14:creationId xmlns:p14="http://schemas.microsoft.com/office/powerpoint/2010/main" val="1133079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066800" y="1676400"/>
            <a:ext cx="4648200" cy="533400"/>
          </a:xfrm>
          <a:prstGeom prst="rect">
            <a:avLst/>
          </a:prstGeom>
        </p:spPr>
        <p:txBody>
          <a:bodyPr>
            <a:noAutofit/>
          </a:bodyPr>
          <a:lstStyle/>
          <a:p>
            <a:r>
              <a:rPr lang="en-US" sz="2800" b="1" dirty="0">
                <a:latin typeface="Arial" pitchFamily="34" charset="0"/>
                <a:cs typeface="Arial" pitchFamily="34" charset="0"/>
              </a:rPr>
              <a:t>Different Liturgies</a:t>
            </a:r>
          </a:p>
        </p:txBody>
      </p:sp>
      <p:sp>
        <p:nvSpPr>
          <p:cNvPr id="9" name="TextBox 8"/>
          <p:cNvSpPr txBox="1"/>
          <p:nvPr/>
        </p:nvSpPr>
        <p:spPr bwMode="auto">
          <a:xfrm>
            <a:off x="1066800" y="2362200"/>
            <a:ext cx="2895600" cy="899157"/>
          </a:xfrm>
          <a:prstGeom prst="rect">
            <a:avLst/>
          </a:prstGeom>
          <a:noFill/>
          <a:ln w="9525">
            <a:noFill/>
            <a:miter lim="800000"/>
            <a:headEnd/>
            <a:tailEnd/>
          </a:ln>
        </p:spPr>
        <p:txBody>
          <a:bodyPr wrap="square" rtlCol="0">
            <a:spAutoFit/>
          </a:bodyPr>
          <a:lstStyle/>
          <a:p>
            <a:pPr lvl="0">
              <a:lnSpc>
                <a:spcPct val="114000"/>
              </a:lnSpc>
            </a:pPr>
            <a:r>
              <a:rPr lang="en-US" sz="2400" dirty="0">
                <a:latin typeface="Arial" pitchFamily="34" charset="0"/>
                <a:cs typeface="Arial" pitchFamily="34" charset="0"/>
              </a:rPr>
              <a:t>One for each of the Seven Sacraments</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b="5264"/>
          <a:stretch/>
        </p:blipFill>
        <p:spPr>
          <a:xfrm>
            <a:off x="4953000" y="1912623"/>
            <a:ext cx="3474720" cy="4114800"/>
          </a:xfrm>
          <a:prstGeom prst="rect">
            <a:avLst/>
          </a:prstGeom>
          <a:ln>
            <a:noFill/>
          </a:ln>
          <a:effectLst/>
        </p:spPr>
      </p:pic>
    </p:spTree>
    <p:extLst>
      <p:ext uri="{BB962C8B-B14F-4D97-AF65-F5344CB8AC3E}">
        <p14:creationId xmlns:p14="http://schemas.microsoft.com/office/powerpoint/2010/main" val="924964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38200" y="1057361"/>
            <a:ext cx="5051612" cy="466639"/>
          </a:xfrm>
          <a:prstGeom prst="rect">
            <a:avLst/>
          </a:prstGeom>
        </p:spPr>
        <p:txBody>
          <a:bodyPr>
            <a:noAutofit/>
          </a:bodyPr>
          <a:lstStyle/>
          <a:p>
            <a:r>
              <a:rPr lang="en-US" sz="2800" b="1" dirty="0">
                <a:latin typeface="Arial" pitchFamily="34" charset="0"/>
                <a:cs typeface="Arial" pitchFamily="34" charset="0"/>
              </a:rPr>
              <a:t>Other Occasional Liturgies</a:t>
            </a:r>
          </a:p>
        </p:txBody>
      </p:sp>
      <p:sp>
        <p:nvSpPr>
          <p:cNvPr id="9" name="TextBox 8"/>
          <p:cNvSpPr txBox="1"/>
          <p:nvPr/>
        </p:nvSpPr>
        <p:spPr bwMode="auto">
          <a:xfrm>
            <a:off x="838200" y="1600200"/>
            <a:ext cx="3733800" cy="3846246"/>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For these liturgies, we often use the term </a:t>
            </a:r>
            <a:r>
              <a:rPr lang="en-US" sz="2400" i="1" dirty="0">
                <a:latin typeface="Arial" pitchFamily="34" charset="0"/>
                <a:cs typeface="Arial" pitchFamily="34" charset="0"/>
              </a:rPr>
              <a:t>rite</a:t>
            </a:r>
            <a:r>
              <a:rPr lang="en-US" sz="2400" dirty="0">
                <a:latin typeface="Arial" pitchFamily="34" charset="0"/>
                <a:cs typeface="Arial" pitchFamily="34" charset="0"/>
              </a:rPr>
              <a:t>, which is another word for </a:t>
            </a:r>
            <a:r>
              <a:rPr lang="en-US" sz="2400" i="1" dirty="0">
                <a:latin typeface="Arial" pitchFamily="34" charset="0"/>
                <a:cs typeface="Arial" pitchFamily="34" charset="0"/>
              </a:rPr>
              <a:t>ritual.</a:t>
            </a:r>
          </a:p>
          <a:p>
            <a:pPr marL="228600" indent="-228600">
              <a:lnSpc>
                <a:spcPct val="114000"/>
              </a:lnSpc>
              <a:buFont typeface="Arial" pitchFamily="34" charset="0"/>
              <a:buChar char="•"/>
            </a:pPr>
            <a:r>
              <a:rPr lang="en-US" sz="2400" b="1" dirty="0">
                <a:latin typeface="Arial" pitchFamily="34" charset="0"/>
                <a:cs typeface="Arial" pitchFamily="34" charset="0"/>
              </a:rPr>
              <a:t>Examples:</a:t>
            </a:r>
            <a:r>
              <a:rPr lang="en-US" sz="2400" dirty="0">
                <a:latin typeface="Arial" pitchFamily="34" charset="0"/>
                <a:cs typeface="Arial" pitchFamily="34" charset="0"/>
              </a:rPr>
              <a:t> The Rite of Blessing of the Fire and the Lighting of Candles at the Easter Vigil on Holy Saturday</a:t>
            </a:r>
            <a:endParaRPr lang="en-US" sz="2400" dirty="0">
              <a:solidFill>
                <a:schemeClr val="bg1">
                  <a:lumMod val="65000"/>
                </a:schemeClr>
              </a:solidFill>
              <a:latin typeface="Arial" pitchFamily="34" charset="0"/>
              <a:cs typeface="Arial" pitchFamily="34" charset="0"/>
            </a:endParaRPr>
          </a:p>
        </p:txBody>
      </p:sp>
      <p:pic>
        <p:nvPicPr>
          <p:cNvPr id="4" name="Picture 3" descr="A person standing in a dark room&#10;&#10;Description automatically generated">
            <a:extLst>
              <a:ext uri="{FF2B5EF4-FFF2-40B4-BE49-F238E27FC236}">
                <a16:creationId xmlns:a16="http://schemas.microsoft.com/office/drawing/2014/main" id="{76E20693-258B-410B-880E-203AF2F8D913}"/>
              </a:ext>
            </a:extLst>
          </p:cNvPr>
          <p:cNvPicPr>
            <a:picLocks noChangeAspect="1"/>
          </p:cNvPicPr>
          <p:nvPr/>
        </p:nvPicPr>
        <p:blipFill rotWithShape="1">
          <a:blip r:embed="rId3">
            <a:extLst>
              <a:ext uri="{28A0092B-C50C-407E-A947-70E740481C1C}">
                <a14:useLocalDpi xmlns:a14="http://schemas.microsoft.com/office/drawing/2010/main" val="0"/>
              </a:ext>
            </a:extLst>
          </a:blip>
          <a:srcRect l="10077" t="2156" r="24420"/>
          <a:stretch/>
        </p:blipFill>
        <p:spPr>
          <a:xfrm>
            <a:off x="4572000" y="1767184"/>
            <a:ext cx="3962400" cy="3947816"/>
          </a:xfrm>
          <a:prstGeom prst="rect">
            <a:avLst/>
          </a:prstGeom>
        </p:spPr>
      </p:pic>
    </p:spTree>
    <p:extLst>
      <p:ext uri="{BB962C8B-B14F-4D97-AF65-F5344CB8AC3E}">
        <p14:creationId xmlns:p14="http://schemas.microsoft.com/office/powerpoint/2010/main" val="2294795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092200" y="1066800"/>
            <a:ext cx="7772400" cy="676728"/>
          </a:xfrm>
          <a:prstGeom prst="rect">
            <a:avLst/>
          </a:prstGeom>
        </p:spPr>
        <p:txBody>
          <a:bodyPr>
            <a:noAutofit/>
          </a:bodyPr>
          <a:lstStyle/>
          <a:p>
            <a:r>
              <a:rPr lang="en-US" sz="2800" b="1" dirty="0">
                <a:latin typeface="Arial" pitchFamily="34" charset="0"/>
                <a:cs typeface="Arial" pitchFamily="34" charset="0"/>
              </a:rPr>
              <a:t>Every Liturgy Follows a Pattern</a:t>
            </a:r>
          </a:p>
        </p:txBody>
      </p:sp>
      <p:sp>
        <p:nvSpPr>
          <p:cNvPr id="9" name="TextBox 8"/>
          <p:cNvSpPr txBox="1"/>
          <p:nvPr/>
        </p:nvSpPr>
        <p:spPr bwMode="auto">
          <a:xfrm>
            <a:off x="1092200" y="1792088"/>
            <a:ext cx="6756400" cy="2608856"/>
          </a:xfrm>
          <a:prstGeom prst="rect">
            <a:avLst/>
          </a:prstGeom>
          <a:noFill/>
          <a:ln w="9525">
            <a:noFill/>
            <a:miter lim="800000"/>
            <a:headEnd/>
            <a:tailEnd/>
          </a:ln>
        </p:spPr>
        <p:txBody>
          <a:bodyPr wrap="square" rtlCol="0">
            <a:spAutoFit/>
          </a:bodyPr>
          <a:lstStyle/>
          <a:p>
            <a:pPr marL="228600" indent="-228600">
              <a:lnSpc>
                <a:spcPct val="114000"/>
              </a:lnSpc>
              <a:spcAft>
                <a:spcPts val="200"/>
              </a:spcAft>
              <a:buFont typeface="Arial" pitchFamily="34" charset="0"/>
              <a:buChar char="•"/>
            </a:pPr>
            <a:r>
              <a:rPr lang="en-US" sz="2400" dirty="0">
                <a:latin typeface="Arial" pitchFamily="34" charset="0"/>
                <a:cs typeface="Arial" pitchFamily="34" charset="0"/>
              </a:rPr>
              <a:t>What do all liturgies have in common? </a:t>
            </a:r>
            <a:br>
              <a:rPr lang="en-US" sz="2400" dirty="0">
                <a:latin typeface="Arial" pitchFamily="34" charset="0"/>
                <a:cs typeface="Arial" pitchFamily="34" charset="0"/>
              </a:rPr>
            </a:br>
            <a:r>
              <a:rPr lang="en-US" sz="2400" dirty="0">
                <a:latin typeface="Arial" pitchFamily="34" charset="0"/>
                <a:cs typeface="Arial" pitchFamily="34" charset="0"/>
              </a:rPr>
              <a:t>A basic pattern.</a:t>
            </a:r>
          </a:p>
          <a:p>
            <a:pPr marL="228600" indent="-228600">
              <a:lnSpc>
                <a:spcPct val="114000"/>
              </a:lnSpc>
              <a:buFont typeface="Arial" pitchFamily="34" charset="0"/>
              <a:buChar char="•"/>
            </a:pPr>
            <a:r>
              <a:rPr lang="en-US" sz="2400" dirty="0">
                <a:latin typeface="Arial" pitchFamily="34" charset="0"/>
                <a:cs typeface="Arial" pitchFamily="34" charset="0"/>
              </a:rPr>
              <a:t>The basic pattern gives those who participate a sense of continuity from the beginning of </a:t>
            </a:r>
            <a:br>
              <a:rPr lang="en-US" sz="2400" dirty="0">
                <a:latin typeface="Arial" pitchFamily="34" charset="0"/>
                <a:cs typeface="Arial" pitchFamily="34" charset="0"/>
              </a:rPr>
            </a:br>
            <a:r>
              <a:rPr lang="en-US" sz="2400" dirty="0">
                <a:latin typeface="Arial" pitchFamily="34" charset="0"/>
                <a:cs typeface="Arial" pitchFamily="34" charset="0"/>
              </a:rPr>
              <a:t>the liturgy to the end, and from one liturgical celebration to another.</a:t>
            </a:r>
            <a:endParaRPr lang="en-US" sz="2400" dirty="0">
              <a:solidFill>
                <a:schemeClr val="bg1">
                  <a:lumMod val="65000"/>
                </a:schemeClr>
              </a:solidFill>
              <a:latin typeface="Arial" pitchFamily="34" charset="0"/>
              <a:cs typeface="Arial" pitchFamily="34" charset="0"/>
            </a:endParaRPr>
          </a:p>
        </p:txBody>
      </p:sp>
    </p:spTree>
    <p:extLst>
      <p:ext uri="{BB962C8B-B14F-4D97-AF65-F5344CB8AC3E}">
        <p14:creationId xmlns:p14="http://schemas.microsoft.com/office/powerpoint/2010/main" val="2931912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65898" y="1143000"/>
            <a:ext cx="7467600" cy="462214"/>
          </a:xfrm>
          <a:prstGeom prst="rect">
            <a:avLst/>
          </a:prstGeom>
        </p:spPr>
        <p:txBody>
          <a:bodyPr>
            <a:noAutofit/>
          </a:bodyPr>
          <a:lstStyle/>
          <a:p>
            <a:r>
              <a:rPr lang="en-US" sz="2800" b="1" dirty="0">
                <a:latin typeface="Arial" pitchFamily="34" charset="0"/>
                <a:cs typeface="Arial" pitchFamily="34" charset="0"/>
              </a:rPr>
              <a:t>Basic Format, Added Words and Actions</a:t>
            </a:r>
          </a:p>
        </p:txBody>
      </p:sp>
      <p:sp>
        <p:nvSpPr>
          <p:cNvPr id="9" name="TextBox 8"/>
          <p:cNvSpPr txBox="1"/>
          <p:nvPr/>
        </p:nvSpPr>
        <p:spPr bwMode="auto">
          <a:xfrm>
            <a:off x="965898" y="1752600"/>
            <a:ext cx="7391400" cy="3004220"/>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For each ritual of the sacraments and for special occasions, we add words and actions to the basic format.</a:t>
            </a:r>
          </a:p>
          <a:p>
            <a:pPr marL="228600" indent="-228600">
              <a:lnSpc>
                <a:spcPct val="114000"/>
              </a:lnSpc>
              <a:buFont typeface="Arial" pitchFamily="34" charset="0"/>
              <a:buChar char="•"/>
            </a:pPr>
            <a:r>
              <a:rPr lang="en-US" sz="2400" dirty="0">
                <a:latin typeface="Arial" pitchFamily="34" charset="0"/>
                <a:cs typeface="Arial" pitchFamily="34" charset="0"/>
              </a:rPr>
              <a:t>The basic structure </a:t>
            </a:r>
            <a:br>
              <a:rPr lang="en-US" sz="2400" dirty="0">
                <a:latin typeface="Arial" pitchFamily="34" charset="0"/>
                <a:cs typeface="Arial" pitchFamily="34" charset="0"/>
              </a:rPr>
            </a:br>
            <a:r>
              <a:rPr lang="en-US" sz="2400" dirty="0">
                <a:latin typeface="Arial" pitchFamily="34" charset="0"/>
                <a:cs typeface="Arial" pitchFamily="34" charset="0"/>
              </a:rPr>
              <a:t>remains essentially </a:t>
            </a:r>
            <a:br>
              <a:rPr lang="en-US" sz="2400" dirty="0">
                <a:latin typeface="Arial" pitchFamily="34" charset="0"/>
                <a:cs typeface="Arial" pitchFamily="34" charset="0"/>
              </a:rPr>
            </a:br>
            <a:r>
              <a:rPr lang="en-US" sz="2400" dirty="0">
                <a:latin typeface="Arial" pitchFamily="34" charset="0"/>
                <a:cs typeface="Arial" pitchFamily="34" charset="0"/>
              </a:rPr>
              <a:t>the same for all </a:t>
            </a:r>
            <a:br>
              <a:rPr lang="en-US" sz="2400" dirty="0">
                <a:latin typeface="Arial" pitchFamily="34" charset="0"/>
                <a:cs typeface="Arial" pitchFamily="34" charset="0"/>
              </a:rPr>
            </a:br>
            <a:r>
              <a:rPr lang="en-US" sz="2400" dirty="0">
                <a:latin typeface="Arial" pitchFamily="34" charset="0"/>
                <a:cs typeface="Arial" pitchFamily="34" charset="0"/>
              </a:rPr>
              <a:t>liturgies.</a:t>
            </a:r>
            <a:endParaRPr lang="en-US" sz="2400" dirty="0">
              <a:solidFill>
                <a:schemeClr val="bg1">
                  <a:lumMod val="65000"/>
                </a:schemeClr>
              </a:solidFill>
              <a:latin typeface="Arial" pitchFamily="34" charset="0"/>
              <a:cs typeface="Arial" pitchFamily="34" charset="0"/>
            </a:endParaRPr>
          </a:p>
        </p:txBody>
      </p:sp>
      <p:pic>
        <p:nvPicPr>
          <p:cNvPr id="4" name="Picture 3" descr="A group of people looking at each other&#10;&#10;Description automatically generated">
            <a:extLst>
              <a:ext uri="{FF2B5EF4-FFF2-40B4-BE49-F238E27FC236}">
                <a16:creationId xmlns:a16="http://schemas.microsoft.com/office/drawing/2014/main" id="{5E3DA8EA-D722-4C0F-BD83-DCE4D680D996}"/>
              </a:ext>
            </a:extLst>
          </p:cNvPr>
          <p:cNvPicPr>
            <a:picLocks noChangeAspect="1"/>
          </p:cNvPicPr>
          <p:nvPr/>
        </p:nvPicPr>
        <p:blipFill rotWithShape="1">
          <a:blip r:embed="rId3">
            <a:extLst>
              <a:ext uri="{28A0092B-C50C-407E-A947-70E740481C1C}">
                <a14:useLocalDpi xmlns:a14="http://schemas.microsoft.com/office/drawing/2010/main" val="0"/>
              </a:ext>
            </a:extLst>
          </a:blip>
          <a:srcRect r="5878"/>
          <a:stretch/>
        </p:blipFill>
        <p:spPr>
          <a:xfrm>
            <a:off x="4276629" y="2819400"/>
            <a:ext cx="4880071" cy="3458308"/>
          </a:xfrm>
          <a:prstGeom prst="rect">
            <a:avLst/>
          </a:prstGeom>
        </p:spPr>
      </p:pic>
    </p:spTree>
    <p:extLst>
      <p:ext uri="{BB962C8B-B14F-4D97-AF65-F5344CB8AC3E}">
        <p14:creationId xmlns:p14="http://schemas.microsoft.com/office/powerpoint/2010/main" val="2595303999"/>
      </p:ext>
    </p:extLst>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LIC Presentation template-New</Template>
  <TotalTime>1464</TotalTime>
  <Words>1390</Words>
  <Application>Microsoft Office PowerPoint</Application>
  <PresentationFormat>On-screen Show (4:3)</PresentationFormat>
  <Paragraphs>102</Paragraphs>
  <Slides>18</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1_LIC Presentation template</vt:lpstr>
      <vt:lpstr>LIC Presentation template</vt:lpstr>
      <vt:lpstr>The Structure  of the Liturgy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267</cp:revision>
  <dcterms:created xsi:type="dcterms:W3CDTF">2011-06-08T19:56:13Z</dcterms:created>
  <dcterms:modified xsi:type="dcterms:W3CDTF">2020-12-03T20:16:16Z</dcterms:modified>
</cp:coreProperties>
</file>